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190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279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832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5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81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15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73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136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624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88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38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2D49D-3F96-46CD-A50B-B2DCD2A0FEEC}" type="datetimeFigureOut">
              <a:rPr lang="en-US" smtClean="0"/>
              <a:t>13-Apr-16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A4E43-D723-4E42-8BDF-1499325742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841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igl.ethz.ch/projects/bbw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877" y="96253"/>
            <a:ext cx="7247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A. Template Registration based on BBW &amp; non-rigid ICP algorithms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087" y="1489787"/>
            <a:ext cx="3592450" cy="39502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4636" y="5387565"/>
            <a:ext cx="3653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the template model of Korean pilots having average size.</a:t>
            </a:r>
          </a:p>
          <a:p>
            <a:r>
              <a:rPr lang="en-GB" dirty="0"/>
              <a:t>(# vertex = 922)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12438"/>
          <a:stretch/>
        </p:blipFill>
        <p:spPr>
          <a:xfrm>
            <a:off x="4911117" y="1489787"/>
            <a:ext cx="3749386" cy="395026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41508" y="5387565"/>
            <a:ext cx="3653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one of target image among Korean pilots (</a:t>
            </a:r>
            <a:r>
              <a:rPr lang="en-GB" i="1" dirty="0"/>
              <a:t>N</a:t>
            </a:r>
            <a:r>
              <a:rPr lang="en-GB" dirty="0"/>
              <a:t> = 336).</a:t>
            </a:r>
          </a:p>
          <a:p>
            <a:r>
              <a:rPr lang="en-GB" dirty="0"/>
              <a:t>(# vertex = 37918)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08865" y="6388058"/>
            <a:ext cx="6217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Shape, vertex, mesh, and landmarks of template &amp; target models</a:t>
            </a:r>
          </a:p>
        </p:txBody>
      </p:sp>
    </p:spTree>
    <p:extLst>
      <p:ext uri="{BB962C8B-B14F-4D97-AF65-F5344CB8AC3E}">
        <p14:creationId xmlns:p14="http://schemas.microsoft.com/office/powerpoint/2010/main" val="1172750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5503" y="539017"/>
            <a:ext cx="90284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1</a:t>
            </a:r>
            <a:r>
              <a:rPr lang="en-GB" dirty="0"/>
              <a:t>. Relocation of all landmarks of template model (</a:t>
            </a:r>
            <a:r>
              <a:rPr lang="en-GB" dirty="0" err="1"/>
              <a:t>L</a:t>
            </a:r>
            <a:r>
              <a:rPr lang="en-GB" baseline="-25000" dirty="0" err="1"/>
              <a:t>template</a:t>
            </a:r>
            <a:r>
              <a:rPr lang="en-GB" dirty="0"/>
              <a:t>; [x, y, z]) to corresponding</a:t>
            </a:r>
            <a:r>
              <a:rPr lang="en-US" dirty="0"/>
              <a:t> </a:t>
            </a:r>
            <a:r>
              <a:rPr lang="en-GB" dirty="0"/>
              <a:t>landmarks of target model (</a:t>
            </a:r>
            <a:r>
              <a:rPr lang="en-GB" dirty="0" err="1"/>
              <a:t>L</a:t>
            </a:r>
            <a:r>
              <a:rPr lang="en-GB" baseline="-25000" dirty="0" err="1"/>
              <a:t>Target</a:t>
            </a:r>
            <a:r>
              <a:rPr lang="en-GB" dirty="0"/>
              <a:t>; [x’, y’, z’])</a:t>
            </a:r>
          </a:p>
          <a:p>
            <a:endParaRPr lang="en-US" dirty="0"/>
          </a:p>
          <a:p>
            <a:r>
              <a:rPr lang="en-US" dirty="0"/>
              <a:t>By BBW (bounded </a:t>
            </a:r>
            <a:r>
              <a:rPr lang="en-US" dirty="0" err="1"/>
              <a:t>biharmonic</a:t>
            </a:r>
            <a:r>
              <a:rPr lang="en-US" dirty="0"/>
              <a:t> weights), vertex near each </a:t>
            </a:r>
            <a:r>
              <a:rPr lang="en-US" dirty="0" err="1"/>
              <a:t>L</a:t>
            </a:r>
            <a:r>
              <a:rPr lang="en-US" baseline="-25000" dirty="0" err="1"/>
              <a:t>Template</a:t>
            </a:r>
            <a:r>
              <a:rPr lang="en-US" dirty="0"/>
              <a:t> were adjusted </a:t>
            </a:r>
            <a:r>
              <a:rPr lang="en-GB" dirty="0"/>
              <a:t>proportionally together with </a:t>
            </a:r>
            <a:r>
              <a:rPr lang="en-GB" dirty="0" err="1"/>
              <a:t>L</a:t>
            </a:r>
            <a:r>
              <a:rPr lang="en-GB" baseline="-25000" dirty="0" err="1"/>
              <a:t>Template</a:t>
            </a:r>
            <a:r>
              <a:rPr lang="en-GB" dirty="0"/>
              <a:t> when all </a:t>
            </a:r>
            <a:r>
              <a:rPr lang="en-US" dirty="0" err="1"/>
              <a:t>L</a:t>
            </a:r>
            <a:r>
              <a:rPr lang="en-US" baseline="-25000" dirty="0" err="1"/>
              <a:t>Template</a:t>
            </a:r>
            <a:r>
              <a:rPr lang="en-US" dirty="0"/>
              <a:t> </a:t>
            </a:r>
            <a:r>
              <a:rPr lang="en-GB" dirty="0"/>
              <a:t>[x, y, z] </a:t>
            </a:r>
            <a:r>
              <a:rPr lang="en-US" dirty="0"/>
              <a:t>move to corresponding </a:t>
            </a:r>
            <a:r>
              <a:rPr lang="en-US" dirty="0" err="1"/>
              <a:t>L</a:t>
            </a:r>
            <a:r>
              <a:rPr lang="en-US" baseline="-25000" dirty="0" err="1"/>
              <a:t>Target</a:t>
            </a:r>
            <a:r>
              <a:rPr lang="en-US" dirty="0"/>
              <a:t> </a:t>
            </a:r>
            <a:r>
              <a:rPr lang="en-GB" dirty="0"/>
              <a:t>[x’, y’, z’]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295" y="2214759"/>
            <a:ext cx="3120135" cy="382860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87" y="2153931"/>
            <a:ext cx="3592450" cy="395026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94636" y="6061334"/>
            <a:ext cx="3653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the template model.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841508" y="6061334"/>
            <a:ext cx="38501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the template model initially morphed based on BBW algorithm.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b="12438"/>
          <a:stretch/>
        </p:blipFill>
        <p:spPr>
          <a:xfrm>
            <a:off x="7698450" y="2354684"/>
            <a:ext cx="1445550" cy="1522997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693019" y="3927108"/>
            <a:ext cx="577516" cy="5775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59882" y="4539618"/>
            <a:ext cx="510781" cy="43088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GB" sz="1400" dirty="0" err="1"/>
              <a:t>L</a:t>
            </a:r>
            <a:r>
              <a:rPr lang="en-GB" sz="1400" baseline="-25000" dirty="0" err="1"/>
              <a:t>template</a:t>
            </a:r>
            <a:endParaRPr lang="en-GB" sz="1400" baseline="-25000" dirty="0"/>
          </a:p>
          <a:p>
            <a:r>
              <a:rPr lang="en-GB" sz="1400" dirty="0"/>
              <a:t>(x, y, z)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4745255" y="4032986"/>
            <a:ext cx="577516" cy="5775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263990" y="4645496"/>
            <a:ext cx="1239122" cy="43088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GB" sz="1400" dirty="0"/>
              <a:t>relocated </a:t>
            </a:r>
            <a:r>
              <a:rPr lang="en-GB" sz="1400" dirty="0" err="1"/>
              <a:t>L</a:t>
            </a:r>
            <a:r>
              <a:rPr lang="en-GB" sz="1400" baseline="-25000" dirty="0" err="1"/>
              <a:t>template</a:t>
            </a:r>
            <a:endParaRPr lang="en-GB" sz="1400" baseline="-25000" dirty="0"/>
          </a:p>
          <a:p>
            <a:r>
              <a:rPr lang="en-GB" sz="1400" dirty="0"/>
              <a:t>(x’, y’ z’)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7613583" y="2993458"/>
            <a:ext cx="308009" cy="3080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344075" y="3307584"/>
            <a:ext cx="594522" cy="43088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GB" sz="1400" dirty="0" err="1"/>
              <a:t>L</a:t>
            </a:r>
            <a:r>
              <a:rPr lang="en-GB" sz="1400" baseline="-25000" dirty="0" err="1"/>
              <a:t>target</a:t>
            </a:r>
            <a:endParaRPr lang="en-GB" sz="1400" baseline="-25000" dirty="0"/>
          </a:p>
          <a:p>
            <a:r>
              <a:rPr lang="en-GB" sz="1400" dirty="0"/>
              <a:t>(x’, y’ z’)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839453" y="2645373"/>
            <a:ext cx="2098305" cy="430887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1400"/>
            </a:lvl1pPr>
          </a:lstStyle>
          <a:p>
            <a:r>
              <a:rPr lang="en-GB" dirty="0"/>
              <a:t>vertex were proportionally adjusted with </a:t>
            </a:r>
            <a:r>
              <a:rPr lang="en-GB" dirty="0" err="1"/>
              <a:t>L</a:t>
            </a:r>
            <a:r>
              <a:rPr lang="en-GB" baseline="-25000" dirty="0" err="1"/>
              <a:t>Template</a:t>
            </a:r>
            <a:endParaRPr lang="en-GB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115503" y="6504198"/>
            <a:ext cx="9028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*BBW algorithm: </a:t>
            </a:r>
            <a:r>
              <a:rPr lang="en-GB" dirty="0">
                <a:hlinkClick r:id="rId5"/>
              </a:rPr>
              <a:t>http://igl.ethz.ch/projects/bbw/</a:t>
            </a:r>
            <a:endParaRPr lang="en-GB" dirty="0"/>
          </a:p>
        </p:txBody>
      </p:sp>
      <p:sp>
        <p:nvSpPr>
          <p:cNvPr id="25" name="Oval 24"/>
          <p:cNvSpPr/>
          <p:nvPr/>
        </p:nvSpPr>
        <p:spPr>
          <a:xfrm>
            <a:off x="895149" y="3503595"/>
            <a:ext cx="789272" cy="895149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/>
          <p:cNvSpPr/>
          <p:nvPr/>
        </p:nvSpPr>
        <p:spPr>
          <a:xfrm>
            <a:off x="5111015" y="3599848"/>
            <a:ext cx="712269" cy="760396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Freeform 26"/>
          <p:cNvSpPr/>
          <p:nvPr/>
        </p:nvSpPr>
        <p:spPr>
          <a:xfrm>
            <a:off x="1482291" y="3039040"/>
            <a:ext cx="3782728" cy="570434"/>
          </a:xfrm>
          <a:custGeom>
            <a:avLst/>
            <a:gdLst>
              <a:gd name="connsiteX0" fmla="*/ 0 w 3782728"/>
              <a:gd name="connsiteY0" fmla="*/ 483806 h 570434"/>
              <a:gd name="connsiteX1" fmla="*/ 1347536 w 3782728"/>
              <a:gd name="connsiteY1" fmla="*/ 12168 h 570434"/>
              <a:gd name="connsiteX2" fmla="*/ 3031957 w 3782728"/>
              <a:gd name="connsiteY2" fmla="*/ 175798 h 570434"/>
              <a:gd name="connsiteX3" fmla="*/ 3782728 w 3782728"/>
              <a:gd name="connsiteY3" fmla="*/ 570434 h 570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2728" h="570434">
                <a:moveTo>
                  <a:pt x="0" y="483806"/>
                </a:moveTo>
                <a:cubicBezTo>
                  <a:pt x="421105" y="273654"/>
                  <a:pt x="842210" y="63503"/>
                  <a:pt x="1347536" y="12168"/>
                </a:cubicBezTo>
                <a:cubicBezTo>
                  <a:pt x="1852862" y="-39167"/>
                  <a:pt x="2626092" y="82754"/>
                  <a:pt x="3031957" y="175798"/>
                </a:cubicBezTo>
                <a:cubicBezTo>
                  <a:pt x="3437822" y="268842"/>
                  <a:pt x="3610275" y="419638"/>
                  <a:pt x="3782728" y="570434"/>
                </a:cubicBezTo>
              </a:path>
            </a:pathLst>
          </a:cu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Freeform 31"/>
          <p:cNvSpPr/>
          <p:nvPr/>
        </p:nvSpPr>
        <p:spPr>
          <a:xfrm>
            <a:off x="7998594" y="3936734"/>
            <a:ext cx="693019" cy="452387"/>
          </a:xfrm>
          <a:custGeom>
            <a:avLst/>
            <a:gdLst>
              <a:gd name="connsiteX0" fmla="*/ 0 w 693019"/>
              <a:gd name="connsiteY0" fmla="*/ 452387 h 452387"/>
              <a:gd name="connsiteX1" fmla="*/ 500513 w 693019"/>
              <a:gd name="connsiteY1" fmla="*/ 356135 h 452387"/>
              <a:gd name="connsiteX2" fmla="*/ 693019 w 693019"/>
              <a:gd name="connsiteY2" fmla="*/ 0 h 45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3019" h="452387">
                <a:moveTo>
                  <a:pt x="0" y="452387"/>
                </a:moveTo>
                <a:cubicBezTo>
                  <a:pt x="192505" y="441960"/>
                  <a:pt x="385010" y="431533"/>
                  <a:pt x="500513" y="356135"/>
                </a:cubicBezTo>
                <a:cubicBezTo>
                  <a:pt x="616016" y="280737"/>
                  <a:pt x="654517" y="140368"/>
                  <a:pt x="693019" y="0"/>
                </a:cubicBezTo>
              </a:path>
            </a:pathLst>
          </a:cu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extBox 32"/>
          <p:cNvSpPr txBox="1"/>
          <p:nvPr/>
        </p:nvSpPr>
        <p:spPr>
          <a:xfrm>
            <a:off x="7863842" y="4379495"/>
            <a:ext cx="1352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LM: </a:t>
            </a:r>
            <a:r>
              <a:rPr lang="en-US" sz="1200" b="1" dirty="0">
                <a:solidFill>
                  <a:srgbClr val="0000FF"/>
                </a:solidFill>
              </a:rPr>
              <a:t>same</a:t>
            </a:r>
            <a:r>
              <a:rPr lang="en-US" sz="1200" b="1" dirty="0"/>
              <a:t> location</a:t>
            </a:r>
          </a:p>
          <a:p>
            <a:r>
              <a:rPr lang="en-US" sz="1200" b="1" dirty="0"/>
              <a:t>Shape: </a:t>
            </a:r>
            <a:r>
              <a:rPr lang="en-US" sz="1200" b="1" dirty="0">
                <a:solidFill>
                  <a:srgbClr val="FF0000"/>
                </a:solidFill>
              </a:rPr>
              <a:t>different</a:t>
            </a:r>
            <a:endParaRPr lang="en-GB" sz="12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5877" y="96253"/>
            <a:ext cx="7247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A. Template Registration based on BBW &amp; non-rigid ICP algorithms</a:t>
            </a:r>
          </a:p>
        </p:txBody>
      </p:sp>
    </p:spTree>
    <p:extLst>
      <p:ext uri="{BB962C8B-B14F-4D97-AF65-F5344CB8AC3E}">
        <p14:creationId xmlns:p14="http://schemas.microsoft.com/office/powerpoint/2010/main" val="3788109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70" y="2214759"/>
            <a:ext cx="3120135" cy="38286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03382" y="6061334"/>
            <a:ext cx="36539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the template model initially morphed based on the BBW.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43124" y="6061334"/>
            <a:ext cx="4081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the template model registered to the target image based on ICP algorithm.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599" y="2257070"/>
            <a:ext cx="3112979" cy="3885856"/>
          </a:xfrm>
          <a:prstGeom prst="rect">
            <a:avLst/>
          </a:prstGeom>
        </p:spPr>
      </p:pic>
      <p:sp>
        <p:nvSpPr>
          <p:cNvPr id="21" name="Freeform 20"/>
          <p:cNvSpPr/>
          <p:nvPr/>
        </p:nvSpPr>
        <p:spPr>
          <a:xfrm>
            <a:off x="7998594" y="3936734"/>
            <a:ext cx="693019" cy="452387"/>
          </a:xfrm>
          <a:custGeom>
            <a:avLst/>
            <a:gdLst>
              <a:gd name="connsiteX0" fmla="*/ 0 w 693019"/>
              <a:gd name="connsiteY0" fmla="*/ 452387 h 452387"/>
              <a:gd name="connsiteX1" fmla="*/ 500513 w 693019"/>
              <a:gd name="connsiteY1" fmla="*/ 356135 h 452387"/>
              <a:gd name="connsiteX2" fmla="*/ 693019 w 693019"/>
              <a:gd name="connsiteY2" fmla="*/ 0 h 45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3019" h="452387">
                <a:moveTo>
                  <a:pt x="0" y="452387"/>
                </a:moveTo>
                <a:cubicBezTo>
                  <a:pt x="192505" y="441960"/>
                  <a:pt x="385010" y="431533"/>
                  <a:pt x="500513" y="356135"/>
                </a:cubicBezTo>
                <a:cubicBezTo>
                  <a:pt x="616016" y="280737"/>
                  <a:pt x="654517" y="140368"/>
                  <a:pt x="693019" y="0"/>
                </a:cubicBezTo>
              </a:path>
            </a:pathLst>
          </a:cu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/>
          <p:cNvSpPr txBox="1"/>
          <p:nvPr/>
        </p:nvSpPr>
        <p:spPr>
          <a:xfrm>
            <a:off x="7863842" y="4379495"/>
            <a:ext cx="13525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LM: </a:t>
            </a:r>
            <a:r>
              <a:rPr lang="en-US" sz="1200" b="1" dirty="0">
                <a:solidFill>
                  <a:srgbClr val="0000FF"/>
                </a:solidFill>
              </a:rPr>
              <a:t>same</a:t>
            </a:r>
            <a:r>
              <a:rPr lang="en-US" sz="1200" b="1" dirty="0"/>
              <a:t> location</a:t>
            </a:r>
          </a:p>
          <a:p>
            <a:r>
              <a:rPr lang="en-US" sz="1200" b="1" dirty="0"/>
              <a:t>Shape: </a:t>
            </a:r>
            <a:r>
              <a:rPr lang="en-US" sz="1200" b="1" dirty="0">
                <a:solidFill>
                  <a:srgbClr val="0000FF"/>
                </a:solidFill>
              </a:rPr>
              <a:t>same</a:t>
            </a:r>
            <a:endParaRPr lang="en-GB" sz="1200" b="1" dirty="0">
              <a:solidFill>
                <a:srgbClr val="0000F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b="12438"/>
          <a:stretch/>
        </p:blipFill>
        <p:spPr>
          <a:xfrm>
            <a:off x="7698450" y="2354684"/>
            <a:ext cx="1445550" cy="1522997"/>
          </a:xfrm>
          <a:prstGeom prst="rect">
            <a:avLst/>
          </a:prstGeom>
        </p:spPr>
      </p:pic>
      <p:pic>
        <p:nvPicPr>
          <p:cNvPr id="1026" name="Picture 2" descr="https://encrypted-tbn1.gstatic.com/images?q=tbn:ANd9GcSJTsNFYtOVfI8c7WRw9KGChvUYOeigkw_5SYB6VCd1L7mBt22H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633" y="1455948"/>
            <a:ext cx="2992624" cy="7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766559" y="1263546"/>
            <a:ext cx="1454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ICP registration</a:t>
            </a:r>
            <a:endParaRPr lang="en-GB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115503" y="539017"/>
            <a:ext cx="90284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2</a:t>
            </a:r>
            <a:r>
              <a:rPr lang="en-GB" dirty="0"/>
              <a:t>. Registration (or matching or fitting) of the morphed template model to </a:t>
            </a:r>
            <a:r>
              <a:rPr lang="en-US" dirty="0"/>
              <a:t>the target image based non-rigid ICP (</a:t>
            </a:r>
            <a:r>
              <a:rPr lang="en-GB" dirty="0"/>
              <a:t>Iterative Closest Point</a:t>
            </a:r>
            <a:r>
              <a:rPr lang="en-US" dirty="0"/>
              <a:t>) algorithm</a:t>
            </a:r>
          </a:p>
          <a:p>
            <a:endParaRPr lang="en-US" dirty="0"/>
          </a:p>
          <a:p>
            <a:r>
              <a:rPr lang="en-US" dirty="0"/>
              <a:t>By the ICP algorithm, each vertex is repositioned on the surface</a:t>
            </a:r>
            <a:br>
              <a:rPr lang="en-US" dirty="0"/>
            </a:br>
            <a:r>
              <a:rPr lang="en-US" dirty="0"/>
              <a:t>of the target model.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>
            <a:off x="105877" y="96253"/>
            <a:ext cx="7247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A. Template Registration based on BBW &amp; non-rigid ICP algorithms</a:t>
            </a:r>
          </a:p>
        </p:txBody>
      </p:sp>
    </p:spTree>
    <p:extLst>
      <p:ext uri="{BB962C8B-B14F-4D97-AF65-F5344CB8AC3E}">
        <p14:creationId xmlns:p14="http://schemas.microsoft.com/office/powerpoint/2010/main" val="431309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551" y="921799"/>
            <a:ext cx="3754896" cy="5014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07422" y="5936200"/>
            <a:ext cx="6160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Difference between the registered template model  (dark gray) and the original target model (light gray).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05877" y="96253"/>
            <a:ext cx="7247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A. Template Registration based on BBW &amp; non-rigid ICP algorithms</a:t>
            </a:r>
          </a:p>
        </p:txBody>
      </p:sp>
    </p:spTree>
    <p:extLst>
      <p:ext uri="{BB962C8B-B14F-4D97-AF65-F5344CB8AC3E}">
        <p14:creationId xmlns:p14="http://schemas.microsoft.com/office/powerpoint/2010/main" val="3677816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877" y="96253"/>
            <a:ext cx="7247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A. Template Registration based on BBW &amp; non-rigid ICP algorithms</a:t>
            </a:r>
          </a:p>
        </p:txBody>
      </p:sp>
      <p:pic>
        <p:nvPicPr>
          <p:cNvPr id="5" name="Record_2016_04_04_15_16_32_70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" y="603357"/>
            <a:ext cx="4849462" cy="53198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206" y="5936200"/>
            <a:ext cx="9019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Template model registered to difference faces</a:t>
            </a:r>
          </a:p>
          <a:p>
            <a:pPr marL="285750" indent="-285750">
              <a:buFontTx/>
              <a:buChar char="-"/>
            </a:pPr>
            <a:r>
              <a:rPr lang="en-US" dirty="0"/>
              <a:t>red dots: sample points which present at same locations across all registered template faces</a:t>
            </a:r>
          </a:p>
          <a:p>
            <a:pPr marL="285750" indent="-285750">
              <a:buFontTx/>
              <a:buChar char="-"/>
            </a:pPr>
            <a:r>
              <a:rPr lang="en-US" dirty="0"/>
              <a:t>yellow dots: landmark of each face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5080135" y="4154593"/>
            <a:ext cx="39950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Vertex positions are proportionally different between models, but mesh structure is always same (see red dots).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791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5877" y="96253"/>
            <a:ext cx="5214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B. Principal component analysis using all vertex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5503" y="539017"/>
            <a:ext cx="9028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1</a:t>
            </a:r>
            <a:r>
              <a:rPr lang="en-GB" dirty="0"/>
              <a:t>. elimination of boundary and unnecessary vertex for efficient and accurate analysis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21443" y="951003"/>
            <a:ext cx="5578514" cy="56198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021" y="951003"/>
            <a:ext cx="5578514" cy="561983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58266" y="6244160"/>
            <a:ext cx="1508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# vertex = 922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37760" y="6244160"/>
            <a:ext cx="1508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# vertex = 691</a:t>
            </a:r>
          </a:p>
        </p:txBody>
      </p:sp>
    </p:spTree>
    <p:extLst>
      <p:ext uri="{BB962C8B-B14F-4D97-AF65-F5344CB8AC3E}">
        <p14:creationId xmlns:p14="http://schemas.microsoft.com/office/powerpoint/2010/main" val="3214828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5877" y="96253"/>
            <a:ext cx="5214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B. Principal component analysis using all vertex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5503" y="539017"/>
            <a:ext cx="9028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2</a:t>
            </a:r>
            <a:r>
              <a:rPr lang="en-GB" dirty="0"/>
              <a:t>. input all 691 vertex in PCA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1240" y="1856570"/>
            <a:ext cx="9797728" cy="420363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39036" y="3692106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45.6%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1598160" y="4744529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14.7%</a:t>
            </a: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2357285" y="5020574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6.7%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3168168" y="5072332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5.5%</a:t>
            </a:r>
            <a:endParaRPr lang="en-GB" dirty="0"/>
          </a:p>
        </p:txBody>
      </p:sp>
      <p:sp>
        <p:nvSpPr>
          <p:cNvPr id="21" name="Right Bracket 20"/>
          <p:cNvSpPr/>
          <p:nvPr/>
        </p:nvSpPr>
        <p:spPr>
          <a:xfrm rot="5400000">
            <a:off x="2199380" y="4855945"/>
            <a:ext cx="279130" cy="2329312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/>
          <p:cNvSpPr txBox="1"/>
          <p:nvPr/>
        </p:nvSpPr>
        <p:spPr>
          <a:xfrm>
            <a:off x="1992796" y="6130567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72.5%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2809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5877" y="96253"/>
            <a:ext cx="5214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B. Principal component analysis using all vertex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5503" y="539017"/>
            <a:ext cx="9028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Step 2</a:t>
            </a:r>
            <a:r>
              <a:rPr lang="en-GB" dirty="0"/>
              <a:t>. (cont’d)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035" y="677342"/>
            <a:ext cx="3777448" cy="35829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026" y="677342"/>
            <a:ext cx="3777448" cy="35829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035" y="3526054"/>
            <a:ext cx="3777448" cy="35829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0026" y="3526054"/>
            <a:ext cx="3777448" cy="358298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595889" y="862008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PC1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46881" y="862008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PC2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95889" y="3855464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PC3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46881" y="3855464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PC4</a:t>
            </a:r>
          </a:p>
        </p:txBody>
      </p:sp>
      <p:sp>
        <p:nvSpPr>
          <p:cNvPr id="2" name="Rectangle 1"/>
          <p:cNvSpPr/>
          <p:nvPr/>
        </p:nvSpPr>
        <p:spPr>
          <a:xfrm>
            <a:off x="5909045" y="6516924"/>
            <a:ext cx="32358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(Red lines present eigenvectors.)</a:t>
            </a:r>
          </a:p>
        </p:txBody>
      </p:sp>
    </p:spTree>
    <p:extLst>
      <p:ext uri="{BB962C8B-B14F-4D97-AF65-F5344CB8AC3E}">
        <p14:creationId xmlns:p14="http://schemas.microsoft.com/office/powerpoint/2010/main" val="195243849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C10804B6-AADD-48DC-84CC-80A7A2C5136A}" vid="{45FDE6A6-7319-435A-BE8F-0BE166A2553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155</TotalTime>
  <Words>466</Words>
  <Application>Microsoft Office PowerPoint</Application>
  <PresentationFormat>On-screen Show (4:3)</PresentationFormat>
  <Paragraphs>56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Wonsup Lee</dc:creator>
  <cp:lastModifiedBy>Wonsup Lee</cp:lastModifiedBy>
  <cp:revision>72</cp:revision>
  <dcterms:created xsi:type="dcterms:W3CDTF">2016-04-04T13:17:08Z</dcterms:created>
  <dcterms:modified xsi:type="dcterms:W3CDTF">2016-04-13T12:16:48Z</dcterms:modified>
</cp:coreProperties>
</file>

<file path=docProps/thumbnail.jpeg>
</file>